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4"/>
  </p:notesMasterIdLst>
  <p:sldIdLst>
    <p:sldId id="288" r:id="rId2"/>
    <p:sldId id="289" r:id="rId3"/>
  </p:sldIdLst>
  <p:sldSz cx="9144000" cy="6858000" type="screen4x3"/>
  <p:notesSz cx="6858000" cy="9144000"/>
  <p:defaultTextStyle>
    <a:defPPr>
      <a:defRPr lang="ru-RU"/>
    </a:defPPr>
    <a:lvl1pPr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99"/>
    <a:srgbClr val="045C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98DCD-68D8-4393-99FD-BCBD01E9D970}" type="datetimeFigureOut">
              <a:rPr lang="ru-RU" smtClean="0"/>
              <a:pPr/>
              <a:t>21.11.2018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8562E-CA08-4FC7-B16B-97E9698FAD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911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088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3500" y="1449388"/>
            <a:ext cx="9021763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3500" y="1397000"/>
            <a:ext cx="9021763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3500" y="2976563"/>
            <a:ext cx="9021763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145" indent="0" algn="ctr">
              <a:buNone/>
            </a:lvl2pPr>
            <a:lvl3pPr marL="914290" indent="0" algn="ctr">
              <a:buNone/>
            </a:lvl3pPr>
            <a:lvl4pPr marL="1371435" indent="0" algn="ctr">
              <a:buNone/>
            </a:lvl4pPr>
            <a:lvl5pPr marL="1828581" indent="0" algn="ctr">
              <a:buNone/>
            </a:lvl5pPr>
            <a:lvl6pPr marL="2285726" indent="0" algn="ctr">
              <a:buNone/>
            </a:lvl6pPr>
            <a:lvl7pPr marL="2742871" indent="0" algn="ctr">
              <a:buNone/>
            </a:lvl7pPr>
            <a:lvl8pPr marL="3200016" indent="0" algn="ctr">
              <a:buNone/>
            </a:lvl8pPr>
            <a:lvl9pPr marL="3657161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6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040C-9B1F-436F-B22C-861DD8514C0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2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37E9D93-B26E-4A09-97F5-0C967766F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07EA-304B-4E26-A9B4-FD1EFBC7FDA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CDA38-F881-40F3-A726-983BE72512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1168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6"/>
            <a:ext cx="5562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83A63-B38F-45E6-BF6E-FEFE98ED4EBD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1FAAE-E223-4782-91A4-189F54E02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5E868-62A0-4446-951F-21C793960D60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2237A-CB31-4780-BB07-5F802108C3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Скругленный прямоугольник 4"/>
          <p:cNvSpPr/>
          <p:nvPr/>
        </p:nvSpPr>
        <p:spPr>
          <a:xfrm>
            <a:off x="65315" y="69762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4"/>
            <a:ext cx="7772400" cy="1362076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41"/>
            <a:ext cx="7772400" cy="1338263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38A3-4DEF-4939-AEA0-3FEAEC156439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10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B048A-051B-45AE-9790-222498117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AF60D-71FE-4432-AC29-49754C297C66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5714-3C06-4857-880D-BC26D7FE8B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F2A53-74F0-4103-9E55-16042FFE1B58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20AFB-1410-4884-B32F-5321BB8287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E1552-1686-4C6B-8FA2-374B814D88A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06D63-3E57-41B6-862F-DCFF5742F1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E490F-3873-4334-A835-1F43876978B4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5432D-A9FC-41B7-8454-3EF794AD4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Скругленный прямоугольник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2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BD4AE-8CC6-40FF-93CE-4B0BAD176E37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3A92-F3D7-4C35-B989-0B348C8D3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8263" y="4773613"/>
            <a:ext cx="9007475" cy="4921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2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6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16" y="66678"/>
            <a:ext cx="9001873" cy="4581526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ABEF6-CFEA-41CA-A4E9-CF19D46D585C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CF1C-16AF-43CB-8651-E83916F9ED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29" tIns="45715" rIns="91429" bIns="45715" anchor="ctr"/>
          <a:lstStyle/>
          <a:p>
            <a:pPr algn="ctr" defTabSz="914290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Заголовок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91429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algn="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7590AEB7-A8BC-4B82-9452-84D4FDC0735B}" type="datetime1">
              <a:rPr lang="ru-RU" smtClean="0"/>
              <a:pPr>
                <a:defRPr/>
              </a:pPr>
              <a:t>21.11.2018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lIns="91429" tIns="45715" rIns="91429" bIns="45715" anchor="ctr" anchorCtr="0"/>
          <a:lstStyle>
            <a:lvl1pPr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defTabSz="91429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48A92574-6D25-4E40-AE3A-A501B4407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33" r:id="rId2"/>
    <p:sldLayoutId id="2147483741" r:id="rId3"/>
    <p:sldLayoutId id="2147483734" r:id="rId4"/>
    <p:sldLayoutId id="2147483735" r:id="rId5"/>
    <p:sldLayoutId id="2147483736" r:id="rId6"/>
    <p:sldLayoutId id="2147483737" r:id="rId7"/>
    <p:sldLayoutId id="2147483742" r:id="rId8"/>
    <p:sldLayoutId id="2147483743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7013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7013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0013" indent="-227013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722" indent="-228573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010" indent="-228573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297" indent="-228573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584" indent="-228573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5432D-A9FC-41B7-8454-3EF794AD4C33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95536" y="576557"/>
            <a:ext cx="85689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>
              <a:latin typeface="+mn-lt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Calibri" pitchFamily="34" charset="0"/>
              <a:cs typeface="Times New Roman" pitchFamily="18" charset="0"/>
            </a:endParaRPr>
          </a:p>
          <a:p>
            <a:endParaRPr lang="ru-RU" dirty="0">
              <a:solidFill>
                <a:prstClr val="black"/>
              </a:solidFill>
              <a:latin typeface="+mn-lt"/>
            </a:endParaRPr>
          </a:p>
          <a:p>
            <a:endParaRPr lang="ru-RU" dirty="0">
              <a:solidFill>
                <a:srgbClr val="333333"/>
              </a:solidFill>
              <a:latin typeface="Arial"/>
            </a:endParaRPr>
          </a:p>
        </p:txBody>
      </p:sp>
      <p:sp>
        <p:nvSpPr>
          <p:cNvPr id="8" name="Выноска-облако 7"/>
          <p:cNvSpPr/>
          <p:nvPr/>
        </p:nvSpPr>
        <p:spPr>
          <a:xfrm rot="20710263">
            <a:off x="-2246451" y="3280973"/>
            <a:ext cx="1857375" cy="1541463"/>
          </a:xfrm>
          <a:prstGeom prst="cloudCallout">
            <a:avLst>
              <a:gd name="adj1" fmla="val 23659"/>
              <a:gd name="adj2" fmla="val 903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err="1" smtClean="0"/>
              <a:t>Ва</a:t>
            </a:r>
            <a:r>
              <a:rPr lang="ru-RU" dirty="0" smtClean="0"/>
              <a:t>!!!!!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864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Играем самостоятельно </a:t>
            </a:r>
            <a:endParaRPr lang="ru-RU" sz="4000" dirty="0"/>
          </a:p>
        </p:txBody>
      </p:sp>
      <p:pic>
        <p:nvPicPr>
          <p:cNvPr id="7" name="Picture 4" descr="D:\Филиппова О.Н\олеся николаевна\20151125_1059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428868"/>
            <a:ext cx="4000496" cy="3000373"/>
          </a:xfrm>
          <a:prstGeom prst="rect">
            <a:avLst/>
          </a:prstGeom>
          <a:noFill/>
        </p:spPr>
      </p:pic>
      <p:pic>
        <p:nvPicPr>
          <p:cNvPr id="4" name="Picture 2" descr="C:\Users\user\Desktop\мастер класс\IMG_04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96527"/>
            <a:ext cx="5256583" cy="39006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95432D-A9FC-41B7-8454-3EF794AD4C3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60648"/>
            <a:ext cx="820891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+mn-lt"/>
              </a:rPr>
              <a:t>Несмотря на свое </a:t>
            </a:r>
            <a:r>
              <a:rPr lang="ru-RU" sz="2000" i="1" dirty="0">
                <a:latin typeface="+mn-lt"/>
              </a:rPr>
              <a:t>«</a:t>
            </a:r>
            <a:r>
              <a:rPr lang="ru-RU" sz="2000" b="1" i="1" dirty="0">
                <a:latin typeface="+mn-lt"/>
              </a:rPr>
              <a:t>математическое</a:t>
            </a:r>
            <a:r>
              <a:rPr lang="ru-RU" sz="2000" i="1" dirty="0">
                <a:latin typeface="+mn-lt"/>
              </a:rPr>
              <a:t>»</a:t>
            </a:r>
            <a:r>
              <a:rPr lang="ru-RU" sz="2000" dirty="0">
                <a:latin typeface="+mn-lt"/>
              </a:rPr>
              <a:t> название, это пособие универсально, его можно использовать в разных видах образовательной деятельности. Игра с ним тренируют различные виды </a:t>
            </a:r>
            <a:r>
              <a:rPr lang="ru-RU" sz="2000" u="sng" dirty="0">
                <a:latin typeface="+mn-lt"/>
              </a:rPr>
              <a:t>мышления</a:t>
            </a:r>
            <a:r>
              <a:rPr lang="ru-RU" sz="2000" dirty="0">
                <a:latin typeface="+mn-lt"/>
              </a:rPr>
              <a:t>: не только логическое и пространственное, но также образное и творческое. Развивается координация движений обоих рук их ловкость, умение моделировать на плоскости, умение создавать изображения по образцу, по схеме, фантазия, логика, кругозор. Во время работы с малыми фольклорными формами </a:t>
            </a:r>
            <a:r>
              <a:rPr lang="ru-RU" sz="2000" i="1" dirty="0">
                <a:latin typeface="+mn-lt"/>
              </a:rPr>
              <a:t>(загадками, стишками, пословицами, поговорками,  </a:t>
            </a:r>
            <a:r>
              <a:rPr lang="ru-RU" sz="2000" i="1" dirty="0" err="1">
                <a:latin typeface="+mn-lt"/>
              </a:rPr>
              <a:t>закличками</a:t>
            </a:r>
            <a:r>
              <a:rPr lang="ru-RU" sz="2000" i="1" dirty="0">
                <a:latin typeface="+mn-lt"/>
              </a:rPr>
              <a:t> )</a:t>
            </a:r>
            <a:r>
              <a:rPr lang="ru-RU" sz="2000" dirty="0">
                <a:latin typeface="+mn-lt"/>
              </a:rPr>
              <a:t> развивается речь. Решение разного вида задач формирует познавательные способности ребенка. Нацепляя </a:t>
            </a:r>
            <a:r>
              <a:rPr lang="ru-RU" sz="2000" dirty="0" err="1">
                <a:latin typeface="+mn-lt"/>
              </a:rPr>
              <a:t>резиночки</a:t>
            </a:r>
            <a:r>
              <a:rPr lang="ru-RU" sz="2000" dirty="0">
                <a:latin typeface="+mn-lt"/>
              </a:rPr>
              <a:t> на штырьки, ребенок совершенствует мелкую моторику рук – всё, что необходимо для развития речи детей.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</TotalTime>
  <Words>9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Справедливость</vt:lpstr>
      <vt:lpstr>Слайд 1</vt:lpstr>
      <vt:lpstr>Слайд 2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ДИДАКТИЧЕСКОЕ ПОСОБИЕ</dc:title>
  <dc:creator>111</dc:creator>
  <cp:lastModifiedBy> Наташа</cp:lastModifiedBy>
  <cp:revision>109</cp:revision>
  <dcterms:created xsi:type="dcterms:W3CDTF">2010-01-09T06:37:30Z</dcterms:created>
  <dcterms:modified xsi:type="dcterms:W3CDTF">2018-11-21T13:53:34Z</dcterms:modified>
</cp:coreProperties>
</file>