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93" r:id="rId2"/>
    <p:sldId id="257" r:id="rId3"/>
    <p:sldId id="259" r:id="rId4"/>
    <p:sldId id="263" r:id="rId5"/>
    <p:sldId id="258" r:id="rId6"/>
    <p:sldId id="262" r:id="rId7"/>
    <p:sldId id="261" r:id="rId8"/>
    <p:sldId id="260" r:id="rId9"/>
    <p:sldId id="264" r:id="rId10"/>
    <p:sldId id="271" r:id="rId11"/>
    <p:sldId id="276" r:id="rId12"/>
    <p:sldId id="277" r:id="rId13"/>
    <p:sldId id="278" r:id="rId14"/>
    <p:sldId id="279" r:id="rId15"/>
    <p:sldId id="286" r:id="rId1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82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30CE4E9-2459-4130-8076-49675CB6FFAB}" type="doc">
      <dgm:prSet loTypeId="urn:microsoft.com/office/officeart/2005/8/layout/equation1" loCatId="relationship" qsTypeId="urn:microsoft.com/office/officeart/2005/8/quickstyle/simple1#1" qsCatId="simple" csTypeId="urn:microsoft.com/office/officeart/2005/8/colors/accent1_2#1" csCatId="accent1" phldr="1"/>
      <dgm:spPr/>
      <dgm:t>
        <a:bodyPr/>
        <a:lstStyle/>
        <a:p>
          <a:endParaRPr lang="ru-RU"/>
        </a:p>
      </dgm:t>
    </dgm:pt>
    <dgm:pt modelId="{F60F39C9-F28D-4C8C-BB67-6F0241F16778}">
      <dgm:prSet phldrT="[Текст]" custT="1"/>
      <dgm:spPr>
        <a:solidFill>
          <a:srgbClr val="FFFFCC"/>
        </a:solidFill>
        <a:ln>
          <a:solidFill>
            <a:srgbClr val="FFC000"/>
          </a:solidFill>
        </a:ln>
      </dgm:spPr>
      <dgm:t>
        <a:bodyPr/>
        <a:lstStyle/>
        <a:p>
          <a:r>
            <a:rPr lang="ru-RU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к структуре ООП ДО</a:t>
          </a:r>
          <a:endParaRPr lang="ru-RU" sz="16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E5B00629-E044-4CFF-BD42-A8DD5892D673}" type="parTrans" cxnId="{98280243-5DF2-40A2-BD94-238FB3FC4098}">
      <dgm:prSet/>
      <dgm:spPr/>
      <dgm:t>
        <a:bodyPr/>
        <a:lstStyle/>
        <a:p>
          <a:endParaRPr lang="ru-RU"/>
        </a:p>
      </dgm:t>
    </dgm:pt>
    <dgm:pt modelId="{B966DE28-621E-47AA-AF4B-FA236561DD49}" type="sibTrans" cxnId="{98280243-5DF2-40A2-BD94-238FB3FC4098}">
      <dgm:prSet/>
      <dgm:spPr/>
      <dgm:t>
        <a:bodyPr/>
        <a:lstStyle/>
        <a:p>
          <a:endParaRPr lang="ru-RU"/>
        </a:p>
      </dgm:t>
    </dgm:pt>
    <dgm:pt modelId="{0B4FCE67-E2A9-4CF3-9660-6D1803DCD3AE}">
      <dgm:prSet phldrT="[Текст]" custT="1"/>
      <dgm:spPr>
        <a:solidFill>
          <a:srgbClr val="FFFFCC"/>
        </a:solidFill>
        <a:ln>
          <a:solidFill>
            <a:srgbClr val="FFC000"/>
          </a:solidFill>
        </a:ln>
      </dgm:spPr>
      <dgm:t>
        <a:bodyPr/>
        <a:lstStyle/>
        <a:p>
          <a:r>
            <a:rPr lang="ru-RU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к условиям реализации ООП ДО</a:t>
          </a:r>
          <a:endParaRPr lang="ru-RU" sz="16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D654A04E-1BAB-405A-895D-5430AAC940CA}" type="parTrans" cxnId="{463E12BE-72D5-4B32-91B0-5B44E05FCA64}">
      <dgm:prSet/>
      <dgm:spPr/>
      <dgm:t>
        <a:bodyPr/>
        <a:lstStyle/>
        <a:p>
          <a:endParaRPr lang="ru-RU"/>
        </a:p>
      </dgm:t>
    </dgm:pt>
    <dgm:pt modelId="{FAD08D51-E2FD-45E5-BF2C-E85044B3D003}" type="sibTrans" cxnId="{463E12BE-72D5-4B32-91B0-5B44E05FCA64}">
      <dgm:prSet/>
      <dgm:spPr/>
      <dgm:t>
        <a:bodyPr/>
        <a:lstStyle/>
        <a:p>
          <a:endParaRPr lang="ru-RU"/>
        </a:p>
      </dgm:t>
    </dgm:pt>
    <dgm:pt modelId="{7E7D0E5A-15F0-4A79-93D2-74B666F79F21}">
      <dgm:prSet phldrT="[Текст]" custT="1"/>
      <dgm:spPr>
        <a:solidFill>
          <a:srgbClr val="FFFFCC"/>
        </a:solidFill>
        <a:ln>
          <a:solidFill>
            <a:srgbClr val="FFC000"/>
          </a:solidFill>
        </a:ln>
      </dgm:spPr>
      <dgm:t>
        <a:bodyPr/>
        <a:lstStyle/>
        <a:p>
          <a:r>
            <a:rPr lang="ru-RU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к результатам освоения ООП ДО</a:t>
          </a:r>
          <a:endParaRPr lang="ru-RU" sz="16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D03163A0-2222-4391-B7A4-47EFAF4DD83C}" type="parTrans" cxnId="{636B9E08-166E-4834-8E6A-561866BCEE93}">
      <dgm:prSet/>
      <dgm:spPr/>
      <dgm:t>
        <a:bodyPr/>
        <a:lstStyle/>
        <a:p>
          <a:endParaRPr lang="ru-RU"/>
        </a:p>
      </dgm:t>
    </dgm:pt>
    <dgm:pt modelId="{49512518-6FB4-4441-A1C6-D8C311E86C8E}" type="sibTrans" cxnId="{636B9E08-166E-4834-8E6A-561866BCEE93}">
      <dgm:prSet/>
      <dgm:spPr/>
      <dgm:t>
        <a:bodyPr/>
        <a:lstStyle/>
        <a:p>
          <a:endParaRPr lang="ru-RU"/>
        </a:p>
      </dgm:t>
    </dgm:pt>
    <dgm:pt modelId="{EB0A9BD1-F10C-4ABD-8B2E-95B9804CBEAD}">
      <dgm:prSet phldrT="[Текст]"/>
      <dgm:spPr>
        <a:solidFill>
          <a:srgbClr val="FFFFCC"/>
        </a:solidFill>
        <a:ln>
          <a:solidFill>
            <a:srgbClr val="FFC000"/>
          </a:solidFill>
        </a:ln>
      </dgm:spPr>
      <dgm:t>
        <a:bodyPr/>
        <a:lstStyle/>
        <a:p>
          <a:r>
            <a:rPr lang="ru-RU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ФГОС</a:t>
          </a:r>
          <a:endParaRPr lang="ru-RU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C353E40D-CEE9-48D7-ACE7-0CA74A190110}" type="parTrans" cxnId="{F8F81179-1DD2-43E6-AA61-49204B7C0296}">
      <dgm:prSet/>
      <dgm:spPr/>
      <dgm:t>
        <a:bodyPr/>
        <a:lstStyle/>
        <a:p>
          <a:endParaRPr lang="ru-RU"/>
        </a:p>
      </dgm:t>
    </dgm:pt>
    <dgm:pt modelId="{3DD64299-18BD-432C-95FA-7631CB1E4D07}" type="sibTrans" cxnId="{F8F81179-1DD2-43E6-AA61-49204B7C0296}">
      <dgm:prSet/>
      <dgm:spPr/>
      <dgm:t>
        <a:bodyPr/>
        <a:lstStyle/>
        <a:p>
          <a:endParaRPr lang="ru-RU"/>
        </a:p>
      </dgm:t>
    </dgm:pt>
    <dgm:pt modelId="{F9536BEB-6BA1-4BE3-B179-B9AC510C9298}" type="pres">
      <dgm:prSet presAssocID="{B30CE4E9-2459-4130-8076-49675CB6FFAB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95F3576-11B7-43EE-964B-5F24636E367A}" type="pres">
      <dgm:prSet presAssocID="{F60F39C9-F28D-4C8C-BB67-6F0241F16778}" presName="node" presStyleLbl="node1" presStyleIdx="0" presStyleCnt="4" custScaleX="134449" custLinFactNeighborX="-69433" custLinFactNeighborY="229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41E06D1-1DEC-4978-A8AE-E00D05196F2E}" type="pres">
      <dgm:prSet presAssocID="{B966DE28-621E-47AA-AF4B-FA236561DD49}" presName="spacerL" presStyleCnt="0"/>
      <dgm:spPr/>
    </dgm:pt>
    <dgm:pt modelId="{CCC3415B-94EB-4165-AA35-D820A9586B6A}" type="pres">
      <dgm:prSet presAssocID="{B966DE28-621E-47AA-AF4B-FA236561DD49}" presName="sibTrans" presStyleLbl="sibTrans2D1" presStyleIdx="0" presStyleCnt="3"/>
      <dgm:spPr/>
      <dgm:t>
        <a:bodyPr/>
        <a:lstStyle/>
        <a:p>
          <a:endParaRPr lang="ru-RU"/>
        </a:p>
      </dgm:t>
    </dgm:pt>
    <dgm:pt modelId="{5CB35DB7-F37A-4393-AF7C-755EFD36DA5D}" type="pres">
      <dgm:prSet presAssocID="{B966DE28-621E-47AA-AF4B-FA236561DD49}" presName="spacerR" presStyleCnt="0"/>
      <dgm:spPr/>
    </dgm:pt>
    <dgm:pt modelId="{701B78F6-4137-4668-8C29-B4A3097D7DD0}" type="pres">
      <dgm:prSet presAssocID="{0B4FCE67-E2A9-4CF3-9660-6D1803DCD3AE}" presName="node" presStyleLbl="node1" presStyleIdx="1" presStyleCnt="4" custScaleX="14519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144A210-B178-48CA-B12A-7C0DA786F1AD}" type="pres">
      <dgm:prSet presAssocID="{FAD08D51-E2FD-45E5-BF2C-E85044B3D003}" presName="spacerL" presStyleCnt="0"/>
      <dgm:spPr/>
    </dgm:pt>
    <dgm:pt modelId="{1203B883-ADA6-4FE8-9316-8E967D7A177D}" type="pres">
      <dgm:prSet presAssocID="{FAD08D51-E2FD-45E5-BF2C-E85044B3D003}" presName="sibTrans" presStyleLbl="sibTrans2D1" presStyleIdx="1" presStyleCnt="3"/>
      <dgm:spPr/>
      <dgm:t>
        <a:bodyPr/>
        <a:lstStyle/>
        <a:p>
          <a:endParaRPr lang="ru-RU"/>
        </a:p>
      </dgm:t>
    </dgm:pt>
    <dgm:pt modelId="{A2DFFB89-4299-4019-A801-5192B64216F4}" type="pres">
      <dgm:prSet presAssocID="{FAD08D51-E2FD-45E5-BF2C-E85044B3D003}" presName="spacerR" presStyleCnt="0"/>
      <dgm:spPr/>
    </dgm:pt>
    <dgm:pt modelId="{7B30F39D-5D23-4CDE-8EC0-8C27C5A911C7}" type="pres">
      <dgm:prSet presAssocID="{7E7D0E5A-15F0-4A79-93D2-74B666F79F21}" presName="node" presStyleLbl="node1" presStyleIdx="2" presStyleCnt="4" custScaleX="15029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D5C029C-EA68-4E53-805C-82EB88945BDE}" type="pres">
      <dgm:prSet presAssocID="{49512518-6FB4-4441-A1C6-D8C311E86C8E}" presName="spacerL" presStyleCnt="0"/>
      <dgm:spPr/>
    </dgm:pt>
    <dgm:pt modelId="{13E76E54-380E-4F3A-AB70-70F2A860FE46}" type="pres">
      <dgm:prSet presAssocID="{49512518-6FB4-4441-A1C6-D8C311E86C8E}" presName="sibTrans" presStyleLbl="sibTrans2D1" presStyleIdx="2" presStyleCnt="3"/>
      <dgm:spPr/>
      <dgm:t>
        <a:bodyPr/>
        <a:lstStyle/>
        <a:p>
          <a:endParaRPr lang="ru-RU"/>
        </a:p>
      </dgm:t>
    </dgm:pt>
    <dgm:pt modelId="{AD8B763D-0505-4D50-BDB5-C81462D6BB51}" type="pres">
      <dgm:prSet presAssocID="{49512518-6FB4-4441-A1C6-D8C311E86C8E}" presName="spacerR" presStyleCnt="0"/>
      <dgm:spPr/>
    </dgm:pt>
    <dgm:pt modelId="{E5DD6FA8-F6B5-442A-A89F-762B0AC3E908}" type="pres">
      <dgm:prSet presAssocID="{EB0A9BD1-F10C-4ABD-8B2E-95B9804CBEAD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63E12BE-72D5-4B32-91B0-5B44E05FCA64}" srcId="{B30CE4E9-2459-4130-8076-49675CB6FFAB}" destId="{0B4FCE67-E2A9-4CF3-9660-6D1803DCD3AE}" srcOrd="1" destOrd="0" parTransId="{D654A04E-1BAB-405A-895D-5430AAC940CA}" sibTransId="{FAD08D51-E2FD-45E5-BF2C-E85044B3D003}"/>
    <dgm:cxn modelId="{636B9E08-166E-4834-8E6A-561866BCEE93}" srcId="{B30CE4E9-2459-4130-8076-49675CB6FFAB}" destId="{7E7D0E5A-15F0-4A79-93D2-74B666F79F21}" srcOrd="2" destOrd="0" parTransId="{D03163A0-2222-4391-B7A4-47EFAF4DD83C}" sibTransId="{49512518-6FB4-4441-A1C6-D8C311E86C8E}"/>
    <dgm:cxn modelId="{0129922B-B378-4789-BFAF-7826B84E495B}" type="presOf" srcId="{FAD08D51-E2FD-45E5-BF2C-E85044B3D003}" destId="{1203B883-ADA6-4FE8-9316-8E967D7A177D}" srcOrd="0" destOrd="0" presId="urn:microsoft.com/office/officeart/2005/8/layout/equation1"/>
    <dgm:cxn modelId="{98280243-5DF2-40A2-BD94-238FB3FC4098}" srcId="{B30CE4E9-2459-4130-8076-49675CB6FFAB}" destId="{F60F39C9-F28D-4C8C-BB67-6F0241F16778}" srcOrd="0" destOrd="0" parTransId="{E5B00629-E044-4CFF-BD42-A8DD5892D673}" sibTransId="{B966DE28-621E-47AA-AF4B-FA236561DD49}"/>
    <dgm:cxn modelId="{5B6E09D5-2FA4-4A47-AD0C-B666C8392D15}" type="presOf" srcId="{EB0A9BD1-F10C-4ABD-8B2E-95B9804CBEAD}" destId="{E5DD6FA8-F6B5-442A-A89F-762B0AC3E908}" srcOrd="0" destOrd="0" presId="urn:microsoft.com/office/officeart/2005/8/layout/equation1"/>
    <dgm:cxn modelId="{A55F03FF-A5CC-4DC2-95A7-9E2E4257F86C}" type="presOf" srcId="{B30CE4E9-2459-4130-8076-49675CB6FFAB}" destId="{F9536BEB-6BA1-4BE3-B179-B9AC510C9298}" srcOrd="0" destOrd="0" presId="urn:microsoft.com/office/officeart/2005/8/layout/equation1"/>
    <dgm:cxn modelId="{76D921F8-A0C0-40C9-97F8-D1D5BBE5DEFB}" type="presOf" srcId="{7E7D0E5A-15F0-4A79-93D2-74B666F79F21}" destId="{7B30F39D-5D23-4CDE-8EC0-8C27C5A911C7}" srcOrd="0" destOrd="0" presId="urn:microsoft.com/office/officeart/2005/8/layout/equation1"/>
    <dgm:cxn modelId="{390C1D48-B3BA-4F5A-B16D-3E148B71F378}" type="presOf" srcId="{B966DE28-621E-47AA-AF4B-FA236561DD49}" destId="{CCC3415B-94EB-4165-AA35-D820A9586B6A}" srcOrd="0" destOrd="0" presId="urn:microsoft.com/office/officeart/2005/8/layout/equation1"/>
    <dgm:cxn modelId="{2D2810D0-0125-45AA-94D1-6E40F0F6B68A}" type="presOf" srcId="{F60F39C9-F28D-4C8C-BB67-6F0241F16778}" destId="{B95F3576-11B7-43EE-964B-5F24636E367A}" srcOrd="0" destOrd="0" presId="urn:microsoft.com/office/officeart/2005/8/layout/equation1"/>
    <dgm:cxn modelId="{C152FE58-FD10-4A1D-9DE2-ACD3509A7B0A}" type="presOf" srcId="{0B4FCE67-E2A9-4CF3-9660-6D1803DCD3AE}" destId="{701B78F6-4137-4668-8C29-B4A3097D7DD0}" srcOrd="0" destOrd="0" presId="urn:microsoft.com/office/officeart/2005/8/layout/equation1"/>
    <dgm:cxn modelId="{F8F81179-1DD2-43E6-AA61-49204B7C0296}" srcId="{B30CE4E9-2459-4130-8076-49675CB6FFAB}" destId="{EB0A9BD1-F10C-4ABD-8B2E-95B9804CBEAD}" srcOrd="3" destOrd="0" parTransId="{C353E40D-CEE9-48D7-ACE7-0CA74A190110}" sibTransId="{3DD64299-18BD-432C-95FA-7631CB1E4D07}"/>
    <dgm:cxn modelId="{11DAC59D-AF28-45AD-B509-B49841FC6DB5}" type="presOf" srcId="{49512518-6FB4-4441-A1C6-D8C311E86C8E}" destId="{13E76E54-380E-4F3A-AB70-70F2A860FE46}" srcOrd="0" destOrd="0" presId="urn:microsoft.com/office/officeart/2005/8/layout/equation1"/>
    <dgm:cxn modelId="{7DF41641-EFDE-4078-958E-63E97E87AC42}" type="presParOf" srcId="{F9536BEB-6BA1-4BE3-B179-B9AC510C9298}" destId="{B95F3576-11B7-43EE-964B-5F24636E367A}" srcOrd="0" destOrd="0" presId="urn:microsoft.com/office/officeart/2005/8/layout/equation1"/>
    <dgm:cxn modelId="{641C0C7C-CE05-458B-931D-39D711DA213C}" type="presParOf" srcId="{F9536BEB-6BA1-4BE3-B179-B9AC510C9298}" destId="{C41E06D1-1DEC-4978-A8AE-E00D05196F2E}" srcOrd="1" destOrd="0" presId="urn:microsoft.com/office/officeart/2005/8/layout/equation1"/>
    <dgm:cxn modelId="{C21D0A80-5C5D-43EA-ACBB-39706BB5617D}" type="presParOf" srcId="{F9536BEB-6BA1-4BE3-B179-B9AC510C9298}" destId="{CCC3415B-94EB-4165-AA35-D820A9586B6A}" srcOrd="2" destOrd="0" presId="urn:microsoft.com/office/officeart/2005/8/layout/equation1"/>
    <dgm:cxn modelId="{C00A3F84-80C3-4E05-A9B6-CBE55C8DC4C5}" type="presParOf" srcId="{F9536BEB-6BA1-4BE3-B179-B9AC510C9298}" destId="{5CB35DB7-F37A-4393-AF7C-755EFD36DA5D}" srcOrd="3" destOrd="0" presId="urn:microsoft.com/office/officeart/2005/8/layout/equation1"/>
    <dgm:cxn modelId="{1D1A58A4-785D-4249-B3B1-105AA678062F}" type="presParOf" srcId="{F9536BEB-6BA1-4BE3-B179-B9AC510C9298}" destId="{701B78F6-4137-4668-8C29-B4A3097D7DD0}" srcOrd="4" destOrd="0" presId="urn:microsoft.com/office/officeart/2005/8/layout/equation1"/>
    <dgm:cxn modelId="{81DA560B-0779-45FE-B4B7-8EFB079FDD43}" type="presParOf" srcId="{F9536BEB-6BA1-4BE3-B179-B9AC510C9298}" destId="{6144A210-B178-48CA-B12A-7C0DA786F1AD}" srcOrd="5" destOrd="0" presId="urn:microsoft.com/office/officeart/2005/8/layout/equation1"/>
    <dgm:cxn modelId="{D5E6EB27-8EE4-44F5-9E7A-BB1A4E17B486}" type="presParOf" srcId="{F9536BEB-6BA1-4BE3-B179-B9AC510C9298}" destId="{1203B883-ADA6-4FE8-9316-8E967D7A177D}" srcOrd="6" destOrd="0" presId="urn:microsoft.com/office/officeart/2005/8/layout/equation1"/>
    <dgm:cxn modelId="{90023189-3CA4-4401-BA18-C97C0401DA93}" type="presParOf" srcId="{F9536BEB-6BA1-4BE3-B179-B9AC510C9298}" destId="{A2DFFB89-4299-4019-A801-5192B64216F4}" srcOrd="7" destOrd="0" presId="urn:microsoft.com/office/officeart/2005/8/layout/equation1"/>
    <dgm:cxn modelId="{5D967879-D741-43EA-8573-71751AC679D3}" type="presParOf" srcId="{F9536BEB-6BA1-4BE3-B179-B9AC510C9298}" destId="{7B30F39D-5D23-4CDE-8EC0-8C27C5A911C7}" srcOrd="8" destOrd="0" presId="urn:microsoft.com/office/officeart/2005/8/layout/equation1"/>
    <dgm:cxn modelId="{49D59C6B-3C2F-44CB-A9C8-73403DB7657E}" type="presParOf" srcId="{F9536BEB-6BA1-4BE3-B179-B9AC510C9298}" destId="{3D5C029C-EA68-4E53-805C-82EB88945BDE}" srcOrd="9" destOrd="0" presId="urn:microsoft.com/office/officeart/2005/8/layout/equation1"/>
    <dgm:cxn modelId="{41E4FDE8-B525-460E-8E4C-7BB7DE64D79E}" type="presParOf" srcId="{F9536BEB-6BA1-4BE3-B179-B9AC510C9298}" destId="{13E76E54-380E-4F3A-AB70-70F2A860FE46}" srcOrd="10" destOrd="0" presId="urn:microsoft.com/office/officeart/2005/8/layout/equation1"/>
    <dgm:cxn modelId="{B0F72328-9D22-4986-9C54-7198CA7C2FFE}" type="presParOf" srcId="{F9536BEB-6BA1-4BE3-B179-B9AC510C9298}" destId="{AD8B763D-0505-4D50-BDB5-C81462D6BB51}" srcOrd="11" destOrd="0" presId="urn:microsoft.com/office/officeart/2005/8/layout/equation1"/>
    <dgm:cxn modelId="{9C2C80F6-5949-415E-A491-E23578FF3EA6}" type="presParOf" srcId="{F9536BEB-6BA1-4BE3-B179-B9AC510C9298}" destId="{E5DD6FA8-F6B5-442A-A89F-762B0AC3E908}" srcOrd="12" destOrd="0" presId="urn:microsoft.com/office/officeart/2005/8/layout/equation1"/>
  </dgm:cxnLst>
  <dgm:bg/>
  <dgm:whole/>
  <dgm:extLst>
    <a:ext uri="http://schemas.microsoft.com/office/drawing/2008/diagram"/>
  </dgm:extLst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15"/>
          <p:cNvSpPr/>
          <p:nvPr/>
        </p:nvSpPr>
        <p:spPr>
          <a:xfrm>
            <a:off x="228600" y="228600"/>
            <a:ext cx="8696325" cy="6035675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grpSp>
        <p:nvGrpSpPr>
          <p:cNvPr id="5" name="Group 9"/>
          <p:cNvGrpSpPr>
            <a:grpSpLocks noChangeAspect="1"/>
          </p:cNvGrpSpPr>
          <p:nvPr/>
        </p:nvGrpSpPr>
        <p:grpSpPr bwMode="auto">
          <a:xfrm>
            <a:off x="211138" y="5354638"/>
            <a:ext cx="8723312" cy="1330325"/>
            <a:chOff x="-3905250" y="4294188"/>
            <a:chExt cx="13011150" cy="1892300"/>
          </a:xfrm>
        </p:grpSpPr>
        <p:sp>
          <p:nvSpPr>
            <p:cNvPr id="6" name="Freeform 14"/>
            <p:cNvSpPr>
              <a:spLocks/>
            </p:cNvSpPr>
            <p:nvPr/>
          </p:nvSpPr>
          <p:spPr bwMode="hidden">
            <a:xfrm>
              <a:off x="4810681" y="4499676"/>
              <a:ext cx="4295219" cy="1016152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latin typeface="+mn-lt"/>
              </a:endParaRPr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hidden">
            <a:xfrm>
              <a:off x="-308538" y="4319027"/>
              <a:ext cx="8280254" cy="1208092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latin typeface="+mn-lt"/>
              </a:endParaRPr>
            </a:p>
          </p:txBody>
        </p:sp>
        <p:sp>
          <p:nvSpPr>
            <p:cNvPr id="8" name="Freeform 22"/>
            <p:cNvSpPr>
              <a:spLocks/>
            </p:cNvSpPr>
            <p:nvPr/>
          </p:nvSpPr>
          <p:spPr bwMode="hidden">
            <a:xfrm>
              <a:off x="4014" y="4334834"/>
              <a:ext cx="8164231" cy="1101960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latin typeface="+mn-lt"/>
              </a:endParaRPr>
            </a:p>
          </p:txBody>
        </p:sp>
        <p:sp>
          <p:nvSpPr>
            <p:cNvPr id="9" name="Freeform 26"/>
            <p:cNvSpPr>
              <a:spLocks/>
            </p:cNvSpPr>
            <p:nvPr/>
          </p:nvSpPr>
          <p:spPr bwMode="hidden">
            <a:xfrm>
              <a:off x="4157164" y="4316769"/>
              <a:ext cx="4939265" cy="925827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latin typeface="+mn-lt"/>
              </a:endParaRPr>
            </a:p>
          </p:txBody>
        </p:sp>
        <p:sp useBgFill="1">
          <p:nvSpPr>
            <p:cNvPr id="10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latin typeface="+mn-lt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BD7E91-5F7D-40DE-BCCB-7F8F60DDA843}" type="datetimeFigureOut">
              <a:rPr lang="ru-RU"/>
              <a:pPr>
                <a:defRPr/>
              </a:pPr>
              <a:t>06.07.2014</a:t>
            </a:fld>
            <a:endParaRPr lang="ru-RU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128E33-F1A6-443A-A422-2EAA31AD7DE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73A210-F227-412F-BA18-096868D6578F}" type="datetimeFigureOut">
              <a:rPr lang="ru-RU"/>
              <a:pPr>
                <a:defRPr/>
              </a:pPr>
              <a:t>06.07.2014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FD127F-3FC9-4838-AFAA-3CAEAB5623B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20"/>
          <p:cNvSpPr/>
          <p:nvPr/>
        </p:nvSpPr>
        <p:spPr bwMode="hidden"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grpSp>
        <p:nvGrpSpPr>
          <p:cNvPr id="5" name="Group 14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1913"/>
            <a:chOff x="-3905250" y="4294188"/>
            <a:chExt cx="13011150" cy="1892300"/>
          </a:xfrm>
        </p:grpSpPr>
        <p:sp>
          <p:nvSpPr>
            <p:cNvPr id="6" name="Freeform 14"/>
            <p:cNvSpPr>
              <a:spLocks/>
            </p:cNvSpPr>
            <p:nvPr/>
          </p:nvSpPr>
          <p:spPr bwMode="hidden">
            <a:xfrm>
              <a:off x="4810681" y="4501687"/>
              <a:ext cx="4295219" cy="101494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latin typeface="+mn-lt"/>
              </a:endParaRPr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hidden">
            <a:xfrm>
              <a:off x="-308538" y="4318998"/>
              <a:ext cx="8280254" cy="1208906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latin typeface="+mn-lt"/>
              </a:endParaRPr>
            </a:p>
          </p:txBody>
        </p:sp>
        <p:sp>
          <p:nvSpPr>
            <p:cNvPr id="8" name="Freeform 22"/>
            <p:cNvSpPr>
              <a:spLocks/>
            </p:cNvSpPr>
            <p:nvPr/>
          </p:nvSpPr>
          <p:spPr bwMode="hidden">
            <a:xfrm>
              <a:off x="4014" y="4334786"/>
              <a:ext cx="8164231" cy="1102902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latin typeface="+mn-lt"/>
              </a:endParaRPr>
            </a:p>
          </p:txBody>
        </p:sp>
        <p:sp>
          <p:nvSpPr>
            <p:cNvPr id="9" name="Freeform 26"/>
            <p:cNvSpPr>
              <a:spLocks/>
            </p:cNvSpPr>
            <p:nvPr/>
          </p:nvSpPr>
          <p:spPr bwMode="hidden">
            <a:xfrm>
              <a:off x="4157164" y="4316742"/>
              <a:ext cx="4939265" cy="926979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latin typeface="+mn-lt"/>
              </a:endParaRPr>
            </a:p>
          </p:txBody>
        </p:sp>
        <p:sp useBgFill="1">
          <p:nvSpPr>
            <p:cNvPr id="1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latin typeface="+mn-lt"/>
              </a:endParaRPr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E0BB57-322B-417F-8D68-F279B38D9611}" type="datetimeFigureOut">
              <a:rPr lang="ru-RU"/>
              <a:pPr>
                <a:defRPr/>
              </a:pPr>
              <a:t>06.07.2014</a:t>
            </a:fld>
            <a:endParaRPr lang="ru-RU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6AF46F-3F79-4AD5-ABA3-97B98A8AB5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E4953A-1D8C-4202-AC7E-1C54D11399AD}" type="datetimeFigureOut">
              <a:rPr lang="ru-RU"/>
              <a:pPr>
                <a:defRPr/>
              </a:pPr>
              <a:t>06.07.2014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E4F1C0-6BF7-4A00-9C74-C9822A924F0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13"/>
          <p:cNvSpPr/>
          <p:nvPr/>
        </p:nvSpPr>
        <p:spPr>
          <a:xfrm>
            <a:off x="228600" y="228600"/>
            <a:ext cx="8696325" cy="473710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5" name="Freeform 14"/>
          <p:cNvSpPr>
            <a:spLocks/>
          </p:cNvSpPr>
          <p:nvPr/>
        </p:nvSpPr>
        <p:spPr bwMode="hidden">
          <a:xfrm>
            <a:off x="6046788" y="4203700"/>
            <a:ext cx="2876550" cy="714375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</a:endParaRPr>
          </a:p>
        </p:txBody>
      </p:sp>
      <p:sp>
        <p:nvSpPr>
          <p:cNvPr id="6" name="Freeform 18"/>
          <p:cNvSpPr>
            <a:spLocks/>
          </p:cNvSpPr>
          <p:nvPr/>
        </p:nvSpPr>
        <p:spPr bwMode="hidden">
          <a:xfrm>
            <a:off x="2619375" y="4075113"/>
            <a:ext cx="5545138" cy="850900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</a:endParaRPr>
          </a:p>
        </p:txBody>
      </p:sp>
      <p:sp>
        <p:nvSpPr>
          <p:cNvPr id="7" name="Freeform 22"/>
          <p:cNvSpPr>
            <a:spLocks/>
          </p:cNvSpPr>
          <p:nvPr/>
        </p:nvSpPr>
        <p:spPr bwMode="hidden">
          <a:xfrm>
            <a:off x="2828925" y="4087813"/>
            <a:ext cx="5467350" cy="774700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</a:endParaRPr>
          </a:p>
        </p:txBody>
      </p:sp>
      <p:sp>
        <p:nvSpPr>
          <p:cNvPr id="8" name="Freeform 26"/>
          <p:cNvSpPr>
            <a:spLocks/>
          </p:cNvSpPr>
          <p:nvPr/>
        </p:nvSpPr>
        <p:spPr bwMode="hidden">
          <a:xfrm>
            <a:off x="5610225" y="4073525"/>
            <a:ext cx="3306763" cy="652463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</a:endParaRPr>
          </a:p>
        </p:txBody>
      </p:sp>
      <p:sp useBgFill="1">
        <p:nvSpPr>
          <p:cNvPr id="9" name="Freeform 10"/>
          <p:cNvSpPr>
            <a:spLocks/>
          </p:cNvSpPr>
          <p:nvPr/>
        </p:nvSpPr>
        <p:spPr bwMode="hidden">
          <a:xfrm>
            <a:off x="211138" y="4059238"/>
            <a:ext cx="8723312" cy="1328737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EC550C-3074-4F29-B03E-2FDCBEC3597D}" type="datetimeFigureOut">
              <a:rPr lang="ru-RU"/>
              <a:pPr>
                <a:defRPr/>
              </a:pPr>
              <a:t>06.07.2014</a:t>
            </a:fld>
            <a:endParaRPr lang="ru-RU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73AA22-86EE-4CD5-B99C-F9892047FAF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13A7B5-8797-4DEC-A063-7A3C52B03555}" type="datetimeFigureOut">
              <a:rPr lang="ru-RU"/>
              <a:pPr>
                <a:defRPr/>
              </a:pPr>
              <a:t>06.07.2014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C776A2-3E75-4C0A-BBAC-D161B7940A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A31D5B-1694-4A02-993B-25C4BCFC35C3}" type="datetimeFigureOut">
              <a:rPr lang="ru-RU"/>
              <a:pPr>
                <a:defRPr/>
              </a:pPr>
              <a:t>06.07.2014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884383-EBA1-468E-B9D8-977CC447237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7E5C00-AF91-4BDA-8E83-1BE8DB88D92A}" type="datetimeFigureOut">
              <a:rPr lang="ru-RU"/>
              <a:pPr>
                <a:defRPr/>
              </a:pPr>
              <a:t>06.07.2014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879E2A-3488-4EF5-B056-ECCEC34D8FC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1"/>
          <p:cNvSpPr/>
          <p:nvPr/>
        </p:nvSpPr>
        <p:spPr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grpSp>
        <p:nvGrpSpPr>
          <p:cNvPr id="3" name="Group 5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0325"/>
            <a:chOff x="-3905251" y="4294188"/>
            <a:chExt cx="13027839" cy="1892300"/>
          </a:xfrm>
        </p:grpSpPr>
        <p:sp>
          <p:nvSpPr>
            <p:cNvPr id="4" name="Freeform 14"/>
            <p:cNvSpPr>
              <a:spLocks/>
            </p:cNvSpPr>
            <p:nvPr/>
          </p:nvSpPr>
          <p:spPr bwMode="hidden">
            <a:xfrm>
              <a:off x="4810006" y="4499677"/>
              <a:ext cx="4295986" cy="1016152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latin typeface="+mn-lt"/>
              </a:endParaRPr>
            </a:p>
          </p:txBody>
        </p:sp>
        <p:sp>
          <p:nvSpPr>
            <p:cNvPr id="5" name="Freeform 18"/>
            <p:cNvSpPr>
              <a:spLocks/>
            </p:cNvSpPr>
            <p:nvPr/>
          </p:nvSpPr>
          <p:spPr bwMode="hidden">
            <a:xfrm>
              <a:off x="-308667" y="4319028"/>
              <a:ext cx="8279020" cy="1208091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latin typeface="+mn-lt"/>
              </a:endParaRPr>
            </a:p>
          </p:txBody>
        </p:sp>
        <p:sp>
          <p:nvSpPr>
            <p:cNvPr id="6" name="Freeform 22"/>
            <p:cNvSpPr>
              <a:spLocks/>
            </p:cNvSpPr>
            <p:nvPr/>
          </p:nvSpPr>
          <p:spPr bwMode="hidden">
            <a:xfrm>
              <a:off x="4286" y="4334834"/>
              <a:ext cx="8165219" cy="1101960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latin typeface="+mn-lt"/>
              </a:endParaRPr>
            </a:p>
          </p:txBody>
        </p:sp>
        <p:sp>
          <p:nvSpPr>
            <p:cNvPr id="7" name="Freeform 26"/>
            <p:cNvSpPr>
              <a:spLocks/>
            </p:cNvSpPr>
            <p:nvPr/>
          </p:nvSpPr>
          <p:spPr bwMode="hidden">
            <a:xfrm>
              <a:off x="4155651" y="4316769"/>
              <a:ext cx="4940859" cy="925827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latin typeface="+mn-lt"/>
              </a:endParaRPr>
            </a:p>
          </p:txBody>
        </p:sp>
        <p:sp useBgFill="1">
          <p:nvSpPr>
            <p:cNvPr id="8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latin typeface="+mn-lt"/>
              </a:endParaRPr>
            </a:p>
          </p:txBody>
        </p:sp>
      </p:grpSp>
      <p:sp>
        <p:nvSpPr>
          <p:cNvPr id="9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CD6E83-5DC1-45EC-8815-8E52DDAA5D4B}" type="datetimeFigureOut">
              <a:rPr lang="ru-RU"/>
              <a:pPr>
                <a:defRPr/>
              </a:pPr>
              <a:t>06.07.2014</a:t>
            </a:fld>
            <a:endParaRPr lang="ru-RU"/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3C0956-E7DC-4A7B-B9EF-6131FB361A7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14"/>
          <p:cNvSpPr/>
          <p:nvPr/>
        </p:nvSpPr>
        <p:spPr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grpSp>
        <p:nvGrpSpPr>
          <p:cNvPr id="6" name="Group 23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1913"/>
            <a:chOff x="-3905250" y="4294188"/>
            <a:chExt cx="13011150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681" y="4501687"/>
              <a:ext cx="4295219" cy="101494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latin typeface="+mn-lt"/>
              </a:endParaRPr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8538" y="4318998"/>
              <a:ext cx="8280254" cy="1208906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latin typeface="+mn-lt"/>
              </a:endParaRPr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4014" y="4334786"/>
              <a:ext cx="8164231" cy="1102902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latin typeface="+mn-lt"/>
              </a:endParaRPr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7164" y="4316742"/>
              <a:ext cx="4939265" cy="926979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latin typeface="+mn-lt"/>
              </a:endParaRPr>
            </a:p>
          </p:txBody>
        </p:sp>
        <p:sp useBgFill="1">
          <p:nvSpPr>
            <p:cNvPr id="11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latin typeface="+mn-lt"/>
              </a:endParaRPr>
            </a:p>
          </p:txBody>
        </p: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41C638-22CA-42A1-8F53-C4E9AFEBD8E9}" type="datetimeFigureOut">
              <a:rPr lang="ru-RU"/>
              <a:pPr>
                <a:defRPr/>
              </a:pPr>
              <a:t>06.07.2014</a:t>
            </a:fld>
            <a:endParaRPr lang="ru-RU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0A10BA-F059-4B10-A30E-19D4A86CE78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14"/>
          <p:cNvSpPr/>
          <p:nvPr/>
        </p:nvSpPr>
        <p:spPr>
          <a:xfrm>
            <a:off x="228600" y="228600"/>
            <a:ext cx="8696325" cy="6035675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grpSp>
        <p:nvGrpSpPr>
          <p:cNvPr id="6" name="Group 8"/>
          <p:cNvGrpSpPr>
            <a:grpSpLocks noChangeAspect="1"/>
          </p:cNvGrpSpPr>
          <p:nvPr/>
        </p:nvGrpSpPr>
        <p:grpSpPr bwMode="auto">
          <a:xfrm>
            <a:off x="211138" y="5354638"/>
            <a:ext cx="8723312" cy="1330325"/>
            <a:chOff x="-3905250" y="4294188"/>
            <a:chExt cx="13011150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681" y="4499676"/>
              <a:ext cx="4295219" cy="1016152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latin typeface="+mn-lt"/>
              </a:endParaRPr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8538" y="4319027"/>
              <a:ext cx="8280254" cy="1208092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latin typeface="+mn-lt"/>
              </a:endParaRPr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4014" y="4334834"/>
              <a:ext cx="8164231" cy="1101960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latin typeface="+mn-lt"/>
              </a:endParaRPr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7164" y="4316769"/>
              <a:ext cx="4939265" cy="925827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latin typeface="+mn-lt"/>
              </a:endParaRPr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latin typeface="+mn-lt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 rtlCol="0">
            <a:normAutofit/>
          </a:bodyPr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5F2726-11FD-44FA-89F6-BF5F0AABA501}" type="datetimeFigureOut">
              <a:rPr lang="ru-RU"/>
              <a:pPr>
                <a:defRPr/>
              </a:pPr>
              <a:t>06.07.2014</a:t>
            </a:fld>
            <a:endParaRPr lang="ru-RU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A764E5-54C6-4DDE-A49F-80C58145FBE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6325" cy="2468563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grpSp>
        <p:nvGrpSpPr>
          <p:cNvPr id="1027" name="Group 15"/>
          <p:cNvGrpSpPr>
            <a:grpSpLocks noChangeAspect="1"/>
          </p:cNvGrpSpPr>
          <p:nvPr/>
        </p:nvGrpSpPr>
        <p:grpSpPr bwMode="auto">
          <a:xfrm>
            <a:off x="211138" y="1679575"/>
            <a:ext cx="8723312" cy="1330325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006" y="4499677"/>
              <a:ext cx="4295986" cy="1016152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latin typeface="+mn-lt"/>
              </a:endParaRPr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8667" y="4319028"/>
              <a:ext cx="8279020" cy="1208091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latin typeface="+mn-lt"/>
              </a:endParaRPr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4286" y="4334834"/>
              <a:ext cx="8165219" cy="1101960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latin typeface="+mn-lt"/>
              </a:endParaRPr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5651" y="4316769"/>
              <a:ext cx="4940859" cy="925827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latin typeface="+mn-lt"/>
              </a:endParaRPr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latin typeface="+mn-lt"/>
              </a:endParaRPr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338138"/>
            <a:ext cx="8229600" cy="1252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4138" y="6249988"/>
            <a:ext cx="37861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B14FBDD8-56EA-4F76-9E82-EF9648816658}" type="datetimeFigureOut">
              <a:rPr lang="ru-RU"/>
              <a:pPr>
                <a:defRPr/>
              </a:pPr>
              <a:t>06.07.2014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75" y="6249988"/>
            <a:ext cx="3786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0975" y="6249988"/>
            <a:ext cx="11620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06DCDB00-389A-4180-A53E-6ECA0076888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3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71538" y="2674938"/>
            <a:ext cx="7408862" cy="345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3" r:id="rId3"/>
    <p:sldLayoutId id="2147483670" r:id="rId4"/>
    <p:sldLayoutId id="2147483669" r:id="rId5"/>
    <p:sldLayoutId id="2147483668" r:id="rId6"/>
    <p:sldLayoutId id="2147483674" r:id="rId7"/>
    <p:sldLayoutId id="2147483675" r:id="rId8"/>
    <p:sldLayoutId id="2147483676" r:id="rId9"/>
    <p:sldLayoutId id="2147483667" r:id="rId10"/>
    <p:sldLayoutId id="214748367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462088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3"/>
          <p:cNvSpPr>
            <a:spLocks noGrp="1"/>
          </p:cNvSpPr>
          <p:nvPr>
            <p:ph type="body" idx="4294967295"/>
          </p:nvPr>
        </p:nvSpPr>
        <p:spPr>
          <a:xfrm>
            <a:off x="871538" y="1773238"/>
            <a:ext cx="7408862" cy="4352925"/>
          </a:xfrm>
        </p:spPr>
        <p:txBody>
          <a:bodyPr/>
          <a:lstStyle/>
          <a:p>
            <a:pPr algn="ctr" eaLnBrk="1" hangingPunct="1">
              <a:buFont typeface="Symbol" pitchFamily="18" charset="2"/>
              <a:buNone/>
            </a:pPr>
            <a:r>
              <a:rPr lang="ru-RU" sz="3600" smtClean="0"/>
              <a:t>ФГОС- ориентир</a:t>
            </a:r>
            <a:r>
              <a:rPr lang="ru-RU" sz="3600" smtClean="0">
                <a:latin typeface="Arial" charset="0"/>
              </a:rPr>
              <a:t>ы</a:t>
            </a:r>
            <a:r>
              <a:rPr lang="ru-RU" sz="3600" smtClean="0"/>
              <a:t> развития </a:t>
            </a:r>
          </a:p>
          <a:p>
            <a:pPr algn="ctr" eaLnBrk="1" hangingPunct="1">
              <a:buFont typeface="Symbol" pitchFamily="18" charset="2"/>
              <a:buNone/>
            </a:pPr>
            <a:r>
              <a:rPr lang="ru-RU" sz="3600" smtClean="0"/>
              <a:t>дошкольного </a:t>
            </a:r>
            <a:endParaRPr lang="ru-RU" sz="3600" smtClean="0">
              <a:latin typeface="Arial" charset="0"/>
            </a:endParaRPr>
          </a:p>
          <a:p>
            <a:pPr algn="ctr" eaLnBrk="1" hangingPunct="1">
              <a:buFont typeface="Symbol" pitchFamily="18" charset="2"/>
              <a:buNone/>
            </a:pPr>
            <a:r>
              <a:rPr lang="ru-RU" sz="3600" smtClean="0">
                <a:latin typeface="Arial" charset="0"/>
              </a:rPr>
              <a:t>учреждения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33251" y="188640"/>
            <a:ext cx="8647816" cy="64633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+mn-lt"/>
              </a:rPr>
              <a:t>Требования к условиям реализации ООП </a:t>
            </a:r>
          </a:p>
        </p:txBody>
      </p:sp>
      <p:sp>
        <p:nvSpPr>
          <p:cNvPr id="4" name="Левая фигурная скобка 3"/>
          <p:cNvSpPr/>
          <p:nvPr/>
        </p:nvSpPr>
        <p:spPr>
          <a:xfrm rot="16200000">
            <a:off x="4140200" y="-819150"/>
            <a:ext cx="576263" cy="7777163"/>
          </a:xfrm>
          <a:prstGeom prst="leftBrace">
            <a:avLst/>
          </a:prstGeom>
          <a:ln w="2222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80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30188" y="3357563"/>
            <a:ext cx="8678862" cy="3311525"/>
          </a:xfrm>
          <a:prstGeom prst="round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РЕЗУЛЬТАТ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создание социальной ситуации развития 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для участников образовательных отношений, включая 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создание образовательной среды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которая: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● гарантирует охрану и укрепление физического и психического здоровья воспитанников;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● обеспечивает эмоциональное и морально-нравственное благополучие воспитанников;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● способствует профессиональному развитию педагогических работников;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● создаёт условия для развивающего вариативного дошкольного образования;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● обеспечивает его открытость и мотивирующий характер.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09550" y="1493838"/>
            <a:ext cx="1554163" cy="11080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психолого-педагогические условия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936750" y="835025"/>
            <a:ext cx="1555750" cy="11064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кадровые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условия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651250" y="1768475"/>
            <a:ext cx="1554163" cy="11080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материально-технические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условия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5324475" y="858838"/>
            <a:ext cx="1554163" cy="11080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финансовые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условия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7164388" y="1412875"/>
            <a:ext cx="1554162" cy="11064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развивающая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предметно-пространственная среда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15616" y="260647"/>
            <a:ext cx="7776864" cy="120032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</a:rPr>
              <a:t>Требования к развивающей предметно-пространственной среде</a:t>
            </a: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250825" y="1460500"/>
            <a:ext cx="8642350" cy="1152525"/>
          </a:xfrm>
          <a:prstGeom prst="round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Развивающая предметно-пространственная среда (РППС) 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обеспечивает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максимальную реализацию образовательного потенциала пространства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Организации (группы, участка) и материалов, оборудования и инвентаря для развития детей дошкольного возраста, охраны и укрепления их здоровья, учёта особенностей и коррекции недостатков их развития.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28600" y="3994150"/>
            <a:ext cx="8664575" cy="1800225"/>
          </a:xfrm>
          <a:prstGeom prst="round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РППС должна обеспечивать: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● 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реализацию различных образовательных программ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используемых в образовательном процессе Организации;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● 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условия для инклюзивного образования 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 в случае  его организации);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● 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учёт национально-культурных, климатических условий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в которых осуществляется образовательный процесс.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28600" y="2795588"/>
            <a:ext cx="8664575" cy="1008062"/>
          </a:xfrm>
          <a:prstGeom prst="round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РППС должна обеспечивать возможность 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общения и совместной деятельности детей и взрослых 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(в том числе детей разного возраста), во всей группе и в малых группах, 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двигательной активности детей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а также 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возможности для уединения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50825" y="5937250"/>
            <a:ext cx="8664575" cy="792163"/>
          </a:xfrm>
          <a:prstGeom prst="round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РППС Организации (группы) должна быть 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содержательно насыщенной, трансформируемой, полифункциональной, вариативной, доступной и безопасной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7152" y="188640"/>
            <a:ext cx="8697509" cy="64633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+mn-lt"/>
              </a:rPr>
              <a:t>Требования к результатам освоения ООП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74625" y="2133600"/>
            <a:ext cx="8680450" cy="935038"/>
          </a:xfrm>
          <a:prstGeom prst="round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● ребёнок проявляет 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инициативность и самостоятельность 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разных видах деятельности – игре, общении, конструировании и др. Способен 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выбирать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себе род занятий, участников совместной деятельности, обнаруживает способность к воплощению разнообразных замыслов;</a:t>
            </a:r>
          </a:p>
        </p:txBody>
      </p:sp>
      <p:sp>
        <p:nvSpPr>
          <p:cNvPr id="24579" name="Прямоугольник 2"/>
          <p:cNvSpPr>
            <a:spLocks noChangeArrowheads="1"/>
          </p:cNvSpPr>
          <p:nvPr/>
        </p:nvSpPr>
        <p:spPr bwMode="auto">
          <a:xfrm>
            <a:off x="215900" y="1268413"/>
            <a:ext cx="8459788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16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Целевые  ориентиры ДО </a:t>
            </a:r>
            <a:r>
              <a:rPr lang="ru-RU" sz="16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  </a:t>
            </a:r>
            <a:r>
              <a:rPr lang="ru-RU" sz="16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социальные и психологические характеристики возможных достижений ребёнка на этапе завершения уровня ДО.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06363" y="3429000"/>
            <a:ext cx="8748712" cy="1398588"/>
          </a:xfrm>
          <a:prstGeom prst="round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● ребёнок 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уверен в своих силах, открыт внешнему миру, положительно относится к себе и к другим, обладает чувством собственного достоинства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Активно 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взаимодействует со сверстниками и взрослыми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участвует в совместных играх. Способен договариваться, учитывать интересы и чувства других, сопереживать неудачам и радоваться успехам других, стараться разрешать конфликты;</a:t>
            </a: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106363" y="5013325"/>
            <a:ext cx="8748712" cy="1339850"/>
          </a:xfrm>
          <a:prstGeom prst="round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● ребёнок обладает развитым 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воображением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которое реализуется в разных видах деятельности. Способность ребёнка к 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фантазии, творчеству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интенсивно развивается и проявляется в игре. Ребёнок 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владеет разными формами и видами игры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Умеет 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подчиняться разным правилам и социальным нормам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различать условную и реальную ситуации, в том числе игровую и учебную;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155575" y="4076700"/>
            <a:ext cx="8680450" cy="2600325"/>
          </a:xfrm>
          <a:prstGeom prst="round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● ребёнок проявляет 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любознательность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задаёт вопросы, касающиеся близких и далёких предметов и явлений, интересуется причинно-следственными связями (как? почему? зачем?), пытается самостоятельно придумывать объяснения явлениям природы и поступкам людей. Склонен 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наблюдать, экспериментировать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Обладает 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начальными знаниями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о себе, о предметном, природном, социальном и культурном мире, в котором он живёт. Знаком с книжной культурой, с детской литературой, обладает элементарными представлениями из области живой природы, естествознания, математики, истории и т. п., у ребёнка складываются предпосылки грамотности. Ребёнок способен 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 принятию собственных решений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опираясь на свои знания и умения в различных сферах действительности.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55575" y="3141663"/>
            <a:ext cx="8680450" cy="666750"/>
          </a:xfrm>
          <a:prstGeom prst="round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● ребёнок способен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к волевым усилиям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 разных видах деятельности, преодолевать сиюминутные побуждения, доводить до конца начатое дело;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44463" y="2060575"/>
            <a:ext cx="8680450" cy="844550"/>
          </a:xfrm>
          <a:prstGeom prst="round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● у ребёнка 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развита крупная и мелкая мот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орика. Он может контролировать свои движения и управлять ими, обладает развитой потребностью бегать, прыгать, мастерить поделки из различных материалов и т. п.;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88913" y="1052513"/>
            <a:ext cx="8678862" cy="792162"/>
          </a:xfrm>
          <a:prstGeom prst="round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● 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творческие способности 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ребёнка также проявляются в рисовании, придумывании сказок, танцах, пении и т. п. Ребёнок может фантазировать вслух, играть звуками и словами. Хорошо понимает устную речь и может выражать свои мысли и желания;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196850" y="765175"/>
            <a:ext cx="8839200" cy="3240088"/>
          </a:xfrm>
          <a:prstGeom prst="round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являются </a:t>
            </a:r>
            <a:r>
              <a:rPr lang="ru-RU" sz="1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ориентирами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для: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● учредителей Организаций для построения образовательной политики с учётом целей дошкольного образования, общих для всего образовательного пространства РФ;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● педагогов и администрации Организаций для решения задач: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формирования Программы;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анализа своей профессиональной деятельности;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взаимодействия с семьями воспитанников;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● авторов образовательных программ дошкольного образования;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● исследователей при формировании исследовательских программ для изучения характеристик образования детей в возрасте от 2 месяцев до 8 лет;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● родителей (законных представителей) детей от 2 месяцев до 8 лет для их информированности относительно целей дошкольного образования, общих для всего образовательного пространства РФ;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● широкой общественности.</a:t>
            </a: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204788" y="4221163"/>
            <a:ext cx="8863012" cy="2354262"/>
          </a:xfrm>
          <a:prstGeom prst="round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 могут служить непосредственным основанием при решении управленческих задач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включая: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● аттестацию педагогических кадров;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● оценку качества образования;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● оценку как итогового, так и промежуточного уровня развития воспитанников, в том числе в рамках мониторинга (в форме тестирования, с использованием методов, основанных на наблюдении, или иных методов измерения результативности детей);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● оценку выполнения муниципального (государственного) задания посредством их включения в показатели качества выполнения задания;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● распределение стимулирующего фонда оплаты труда работников Организации.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7013" y="2565400"/>
            <a:ext cx="8737600" cy="2663825"/>
          </a:xfrm>
          <a:prstGeom prst="rect">
            <a:avLst/>
          </a:prstGeom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Используемые материалы: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Проект Федерального государственного образовательного стандарта  дошкольного образования от 13.06.2013 г.;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План перехода на ФГОС ДО;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Н.В.Федина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Психология образования в поликультурном пространстве. 2010. – Том № 1;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С.Л.Репина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ФГОС ДО (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http://edu.k26.ru/?cid=251&amp;ses=144f965243044e9) 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endParaRPr lang="ru-RU" sz="1800" dirty="0">
              <a:latin typeface="+mn-lt"/>
            </a:endParaRP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endParaRPr lang="ru-RU" sz="1800" dirty="0">
              <a:latin typeface="+mn-l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860032" y="332656"/>
            <a:ext cx="3151504" cy="64633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+mn-lt"/>
              </a:rPr>
              <a:t>Понятие ФГОС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53988" y="1125538"/>
            <a:ext cx="7858125" cy="6477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(англ. </a:t>
            </a:r>
            <a:r>
              <a:rPr lang="ru-RU" sz="1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standart</a:t>
            </a: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норма, образец</a:t>
            </a: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– «образец, эталон, модель, принимаемые за исходные для сопоставления с ними др. подобных объектов»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31763" y="2060575"/>
            <a:ext cx="7880350" cy="143986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Стандарт</a:t>
            </a: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– комплекс норм, правил, требований, которые устанавливаются на основе достижений науки, техники и передового опыта; минимальные требования (к продукции), устанавливаемые с целью защиты здоровья и безопасности потребителей; гарантии – условия и механизмы, обеспечивающие беспрепятственное пользование правами и их всестороннюю охрану»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53988" y="3716338"/>
            <a:ext cx="7858125" cy="29527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Стандарт в образовании </a:t>
            </a: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должен выступать гарантией конституционного права российского гражданина, права любого человека на качественное образование.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ФГОС</a:t>
            </a: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- система основных параметров, которые принимаются в качестве государственной нормы образованности, отражающей общественный идеал и учитывающей возможности реальной личности и системы образования по достижению этого идеала.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ФГОС ДО</a:t>
            </a: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отражает согласованные социально-культурные, общественно-государственные ожидания относительно уровня ДО, которые являются ориентирами для учредителей дошкольных Организаций, специалистов системы образования, семей воспитанников и широкой общественности.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03864" y="295921"/>
            <a:ext cx="7059625" cy="120032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+mn-lt"/>
              </a:rPr>
              <a:t>Методологическая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+mn-lt"/>
              </a:rPr>
              <a:t>и теоретическая основа ФГОС ДО</a:t>
            </a: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131763" y="1700213"/>
            <a:ext cx="8401050" cy="108108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положения культурно-исторической теории Л.С. Выготского и отечественной научной психолого-педагогической школы о закономерностях развития ребенка в дошкольном возрасте 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А.Н.Леонтьев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Л.И.Божович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А.В.Запорожец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В.В.Давыдов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и др.)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31763" y="2986088"/>
            <a:ext cx="8401050" cy="108108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работы по аксиологии и философии образования 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И.А.Зимняя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В.П.Зинченко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Н.Д.Никандров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В.А.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Сластенин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и др.),</a:t>
            </a: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теории и методологии разработки образовательных стандартов 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В.И.Байденко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В.П.Беспалько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А.М.Кондаков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А.А.Кузнецов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B.C.Леднев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А.И.Маркушевич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М.В.Рыжаков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В.М.Соколов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А.И.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Субетто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и др.)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31763" y="4292600"/>
            <a:ext cx="8401050" cy="1081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научные положения, практические разработки и методические рекомендации, содержащиеся в трудах исследователей в области дошкольного образования 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Л.А.Венгер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М.А. Васильева,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В.Т.Кудрявцев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Л.А.Парамонова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В.А. Петровский и др.)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38113" y="5526088"/>
            <a:ext cx="8394700" cy="10795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законодательные и нормативные правовые акты Российской Федерации в области образования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04048" y="325805"/>
            <a:ext cx="3262111" cy="64633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+mn-lt"/>
              </a:rPr>
              <a:t>Цели  ФГОС ДО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539750" y="1700213"/>
            <a:ext cx="7848600" cy="3140075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800" dirty="0">
              <a:latin typeface="+mn-lt"/>
            </a:endParaRPr>
          </a:p>
          <a:p>
            <a:pPr marL="285750" indent="-285750"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обеспечение государством равенства возможностей для каждого ребёнка в получении качественного дошкольного образования;</a:t>
            </a:r>
          </a:p>
          <a:p>
            <a:pPr marL="285750" indent="-285750"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endParaRPr lang="ru-RU" sz="1800" b="1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обеспечение государственных гарантий уровня и качества образования на основе единства обязательных требований к условиям реализации основных образовательных программ, их структуре и результатам их освоения;</a:t>
            </a:r>
          </a:p>
          <a:p>
            <a:pPr marL="285750" indent="-285750"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endParaRPr lang="ru-RU" sz="1800" b="1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сохранение единства образовательного пространства Российской Федерации относительно уровня дошкольного образования.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815927" y="116632"/>
            <a:ext cx="3674084" cy="64633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+mn-lt"/>
              </a:rPr>
              <a:t>Задачи  ФГОС ДО</a:t>
            </a:r>
          </a:p>
        </p:txBody>
      </p:sp>
      <p:sp>
        <p:nvSpPr>
          <p:cNvPr id="17410" name="Прямоугольник 2"/>
          <p:cNvSpPr>
            <a:spLocks noChangeArrowheads="1"/>
          </p:cNvSpPr>
          <p:nvPr/>
        </p:nvSpPr>
        <p:spPr bwMode="auto">
          <a:xfrm>
            <a:off x="179388" y="728663"/>
            <a:ext cx="8713787" cy="6186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5750" indent="-285750" algn="just">
              <a:buFont typeface="Wingdings" pitchFamily="2" charset="2"/>
              <a:buChar char="ü"/>
            </a:pPr>
            <a:r>
              <a:rPr lang="ru-RU" sz="1800">
                <a:latin typeface="Candara" pitchFamily="34" charset="0"/>
              </a:rPr>
              <a:t> </a:t>
            </a:r>
            <a:r>
              <a:rPr lang="ru-RU" sz="1800" b="1">
                <a:latin typeface="Times New Roman" pitchFamily="18" charset="0"/>
                <a:cs typeface="Times New Roman" pitchFamily="18" charset="0"/>
              </a:rPr>
              <a:t>охрана и укрепление физического и психического здоровья детей;</a:t>
            </a:r>
          </a:p>
          <a:p>
            <a:pPr marL="285750" indent="-285750" algn="just">
              <a:buFont typeface="Wingdings" pitchFamily="2" charset="2"/>
              <a:buChar char="ü"/>
            </a:pPr>
            <a:r>
              <a:rPr lang="ru-RU" sz="1800" b="1">
                <a:latin typeface="Times New Roman" pitchFamily="18" charset="0"/>
                <a:cs typeface="Times New Roman" pitchFamily="18" charset="0"/>
              </a:rPr>
              <a:t> сохранение и поддержка индивидуальности ребёнка, развитие индивидуальных способностей и творческого потенциала каждого ребёнка как субъекта отношений с людьми, миром и самим собой;</a:t>
            </a:r>
          </a:p>
          <a:p>
            <a:pPr marL="285750" indent="-285750" algn="just">
              <a:buFont typeface="Wingdings" pitchFamily="2" charset="2"/>
              <a:buChar char="ü"/>
            </a:pPr>
            <a:r>
              <a:rPr lang="ru-RU" sz="1800" b="1">
                <a:latin typeface="Times New Roman" pitchFamily="18" charset="0"/>
                <a:cs typeface="Times New Roman" pitchFamily="18" charset="0"/>
              </a:rPr>
              <a:t> формирование общей культуры воспитанников, развитие их нравственных, интеллектуальных, физических, эстетических качеств, инициативности, самостоятельности и ответственности, формирования предпосылок учебной деятельности;</a:t>
            </a:r>
          </a:p>
          <a:p>
            <a:pPr marL="285750" indent="-285750" algn="just">
              <a:buFont typeface="Wingdings" pitchFamily="2" charset="2"/>
              <a:buChar char="ü"/>
            </a:pPr>
            <a:r>
              <a:rPr lang="ru-RU" sz="1800" b="1">
                <a:latin typeface="Times New Roman" pitchFamily="18" charset="0"/>
                <a:cs typeface="Times New Roman" pitchFamily="18" charset="0"/>
              </a:rPr>
              <a:t> обеспечение вариативности и разнообразия содержания образовательных программ и организационных форм уровня дошкольного образования с учётом образовательных потребностей и способностей воспитанников;</a:t>
            </a:r>
          </a:p>
          <a:p>
            <a:pPr marL="285750" indent="-285750" algn="just">
              <a:buFont typeface="Wingdings" pitchFamily="2" charset="2"/>
              <a:buChar char="ü"/>
            </a:pPr>
            <a:r>
              <a:rPr lang="ru-RU" sz="1800" b="1">
                <a:latin typeface="Times New Roman" pitchFamily="18" charset="0"/>
                <a:cs typeface="Times New Roman" pitchFamily="18" charset="0"/>
              </a:rPr>
              <a:t> формирование социокультурной среды, соответствующей возрастным и индивидуальным особенностям детей;</a:t>
            </a:r>
          </a:p>
          <a:p>
            <a:pPr marL="285750" indent="-285750" algn="just">
              <a:buFont typeface="Wingdings" pitchFamily="2" charset="2"/>
              <a:buChar char="ü"/>
            </a:pPr>
            <a:r>
              <a:rPr lang="ru-RU" sz="1800" b="1">
                <a:latin typeface="Times New Roman" pitchFamily="18" charset="0"/>
                <a:cs typeface="Times New Roman" pitchFamily="18" charset="0"/>
              </a:rPr>
              <a:t> обеспечение равных возможностей полноценного развития каждого ребёнка в период дошкольного детства независимо от места проживания, пола, нации, языка, социального статуса, психофизиологических особенностей (в том числе ограниченных возможностей здоровья);</a:t>
            </a:r>
          </a:p>
          <a:p>
            <a:pPr marL="285750" indent="-285750" algn="just">
              <a:buFont typeface="Wingdings" pitchFamily="2" charset="2"/>
              <a:buChar char="ü"/>
            </a:pPr>
            <a:r>
              <a:rPr lang="ru-RU" sz="1800" b="1">
                <a:latin typeface="Times New Roman" pitchFamily="18" charset="0"/>
                <a:cs typeface="Times New Roman" pitchFamily="18" charset="0"/>
              </a:rPr>
              <a:t> обеспечение преемственности основных образовательных программ дошкольного и начального общего образования;</a:t>
            </a:r>
          </a:p>
          <a:p>
            <a:pPr marL="285750" indent="-285750" algn="just">
              <a:buFont typeface="Wingdings" pitchFamily="2" charset="2"/>
              <a:buChar char="ü"/>
            </a:pPr>
            <a:r>
              <a:rPr lang="ru-RU" sz="1800" b="1">
                <a:latin typeface="Times New Roman" pitchFamily="18" charset="0"/>
                <a:cs typeface="Times New Roman" pitchFamily="18" charset="0"/>
              </a:rPr>
              <a:t> определение направлений для систематического межведомственного взаимодействия, а также взаимодействия педагогических и общественных объединений (в том числе сетевого).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127999" y="325805"/>
            <a:ext cx="6068970" cy="64633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+mn-lt"/>
              </a:rPr>
              <a:t>Основные функции ФГОС ДО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53988" y="1125538"/>
            <a:ext cx="6911975" cy="6477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обеспечение права на качественное дошкольное образование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47638" y="1916113"/>
            <a:ext cx="6913562" cy="64928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сохранение единого образовательного пространства в условиях содержательной и организационной вариативности дошкольного образования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47638" y="2708275"/>
            <a:ext cx="6913562" cy="6492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гуманизация</a:t>
            </a: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дошкольного образования, ориентирующей на приоритет общечеловеческих ценностей, жизни и здоровья ребенка, свободного развития его личности в современном обществе и государстве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53988" y="3536950"/>
            <a:ext cx="6911975" cy="6477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повышение качества дошкольного образования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53988" y="4337050"/>
            <a:ext cx="6911975" cy="6492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критериально</a:t>
            </a: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-оценочная функция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47638" y="5229225"/>
            <a:ext cx="6913562" cy="6477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обеспечение преемственности с федеральным государственным образовательным стандартом общего образования, основными общеобразовательными программами общего образования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176213" y="6029325"/>
            <a:ext cx="6911975" cy="6477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оптимизация образовательных ресурсов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891030" y="325805"/>
            <a:ext cx="4542911" cy="64633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+mn-lt"/>
              </a:rPr>
              <a:t>Назначение ФГОС ДО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50825" y="922338"/>
            <a:ext cx="7850188" cy="5354637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разработка и реализация Программы;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800" b="1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разработка примерных образовательных программ дошкольного образования (далее – Примерные программы);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800" b="1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разработка нормативов финансового обеспечения реализации Программы;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800" b="1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формирование учредителем государственного (муниципального) задания в отношении Организаций;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800" b="1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объективная оценка соответствия образовательной деятельности Организации требованиям Стандарта к условиям реализации и структуре Программы;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800" b="1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подготовка, профессиональной переподготовка, повышение квалификации и аттестации педагогических работников, административно-управленческого персонала государственных и муниципальных Организаций.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331640" y="322581"/>
            <a:ext cx="7522893" cy="64633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+mn-lt"/>
              </a:rPr>
              <a:t>Совокупность требований ФГОС ДО</a:t>
            </a:r>
          </a:p>
        </p:txBody>
      </p:sp>
      <p:graphicFrame>
        <p:nvGraphicFramePr>
          <p:cNvPr id="4" name="Схема 3"/>
          <p:cNvGraphicFramePr/>
          <p:nvPr/>
        </p:nvGraphicFramePr>
        <p:xfrm>
          <a:off x="208072" y="1340768"/>
          <a:ext cx="8675021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051720" y="188640"/>
            <a:ext cx="6894130" cy="64633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+mn-lt"/>
              </a:rPr>
              <a:t>Требования к структуре ООП ДО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07950" y="1125538"/>
            <a:ext cx="8693150" cy="5076825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программа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психолого-педагогической поддержки позитивной социализации и индивидуализации развития детей дошкольного возраста;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определяет 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комплекс основных характеристик дошкольного образования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(объём, содержание и планируемые результаты в виде целевых ориентиров дошкольного образования), 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организационно-педагогические условия образовательного процесса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направлена на 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создание условий социальной ситуации развития дошкольников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, открывающей возможности позитивной социализации ребёнка, его всестороннего личностного морально-нравственного и познавательного развития, развития инициативы и творческих способностей на основе соответствующих дошкольному возрасту видов деятельности (игры, изобразительной деятельности, конструирования, восприятия сказки и др.), сотрудничества со взрослыми и сверстниками в зоне его ближайшего развития;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направлена на создание 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образовательной среды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как зоны ближайшего развития ребёнка. 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700</TotalTime>
  <Words>1632</Words>
  <Application>Microsoft Office PowerPoint</Application>
  <PresentationFormat>Экран (4:3)</PresentationFormat>
  <Paragraphs>125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Волна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Sodom</dc:creator>
  <cp:lastModifiedBy>Sodom</cp:lastModifiedBy>
  <cp:revision>47</cp:revision>
  <dcterms:modified xsi:type="dcterms:W3CDTF">2014-07-05T22:29:35Z</dcterms:modified>
</cp:coreProperties>
</file>